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urier Prime" panose="020B0604020202020204" charset="0"/>
      <p:regular r:id="rId16"/>
    </p:embeddedFont>
    <p:embeddedFont>
      <p:font typeface="Glacial Indifference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Condensed" panose="020B0604020202020204" charset="0"/>
      <p:regular r:id="rId23"/>
    </p:embeddedFont>
    <p:embeddedFont>
      <p:font typeface="Open Sans Light" panose="020B0306030504020204" pitchFamily="34" charset="0"/>
      <p:regular r:id="rId24"/>
      <p:italic r:id="rId25"/>
    </p:embeddedFont>
    <p:embeddedFont>
      <p:font typeface="Squada One" panose="020B0604020202020204" charset="0"/>
      <p:regular r:id="rId26"/>
    </p:embeddedFont>
    <p:embeddedFont>
      <p:font typeface="TC Chaddlewoo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0" d="100"/>
          <a:sy n="40" d="100"/>
        </p:scale>
        <p:origin x="111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svg"/><Relationship Id="rId5" Type="http://schemas.openxmlformats.org/officeDocument/2006/relationships/image" Target="../media/image4.sv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5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6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5273" b="5273"/>
          <a:stretch>
            <a:fillRect/>
          </a:stretch>
        </p:blipFill>
        <p:spPr>
          <a:xfrm rot="-5400000">
            <a:off x="2347301" y="2796199"/>
            <a:ext cx="5082267" cy="9776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1792599" y="2219830"/>
            <a:ext cx="5082267" cy="10929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641408"/>
            <a:ext cx="6273382" cy="59197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81288" y="4696012"/>
            <a:ext cx="2510807" cy="2346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947" y="7136427"/>
            <a:ext cx="4025489" cy="9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  <a:spcBef>
                <a:spcPct val="0"/>
              </a:spcBef>
            </a:pPr>
            <a:r>
              <a:rPr lang="en-US" sz="5584" spc="111">
                <a:solidFill>
                  <a:srgbClr val="00918E"/>
                </a:solidFill>
                <a:latin typeface="TC Chaddlewood"/>
              </a:rPr>
              <a:t>ARE YOU OKAY?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88435" y="2301875"/>
            <a:ext cx="13213557" cy="192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303F3C"/>
                </a:solidFill>
                <a:latin typeface="Squada One"/>
              </a:rPr>
              <a:t>IMPLEMENTATION OF MOBILE-BASED EXPERT SYSTEM FOR EARLY DETECTION OF DEPRESSION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0164" y="1220108"/>
            <a:ext cx="7690098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dirty="0">
                <a:solidFill>
                  <a:srgbClr val="000000"/>
                </a:solidFill>
                <a:latin typeface="Open Sans Condensed"/>
              </a:rPr>
              <a:t>Department of Computer and Informatics Engineering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4983" y="7080270"/>
            <a:ext cx="8183012" cy="1196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600" dirty="0">
                <a:solidFill>
                  <a:schemeClr val="bg1"/>
                </a:solidFill>
                <a:latin typeface="Open Sans Light"/>
              </a:rPr>
              <a:t>Created by:</a:t>
            </a:r>
          </a:p>
          <a:p>
            <a:pPr algn="ctr">
              <a:lnSpc>
                <a:spcPts val="4759"/>
              </a:lnSpc>
            </a:pPr>
            <a:r>
              <a:rPr lang="en-US" sz="3600" dirty="0">
                <a:solidFill>
                  <a:schemeClr val="bg1"/>
                </a:solidFill>
                <a:latin typeface="Open Sans Light"/>
              </a:rPr>
              <a:t>Nurul </a:t>
            </a:r>
            <a:r>
              <a:rPr lang="en-US" sz="3600" dirty="0" err="1">
                <a:solidFill>
                  <a:schemeClr val="bg1"/>
                </a:solidFill>
                <a:latin typeface="Open Sans Light"/>
              </a:rPr>
              <a:t>Amala</a:t>
            </a:r>
            <a:r>
              <a:rPr lang="en-US" sz="3600" dirty="0">
                <a:solidFill>
                  <a:schemeClr val="bg1"/>
                </a:solidFill>
                <a:latin typeface="Open Sans Light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Open Sans Light"/>
              </a:rPr>
              <a:t>Azza</a:t>
            </a:r>
            <a:r>
              <a:rPr lang="en-US" sz="3600" dirty="0">
                <a:solidFill>
                  <a:schemeClr val="bg1"/>
                </a:solidFill>
                <a:latin typeface="Open Sans Light"/>
              </a:rPr>
              <a:t> &amp; Ufairoh Nabihah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5273" b="5273"/>
          <a:stretch>
            <a:fillRect/>
          </a:stretch>
        </p:blipFill>
        <p:spPr>
          <a:xfrm rot="-5400000">
            <a:off x="2347301" y="2796199"/>
            <a:ext cx="5082267" cy="9776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1792599" y="2219830"/>
            <a:ext cx="5082267" cy="10929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641408"/>
            <a:ext cx="6273382" cy="59197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81288" y="4696012"/>
            <a:ext cx="2510807" cy="23464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630400" y="0"/>
            <a:ext cx="3657600" cy="10934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3947" y="7136427"/>
            <a:ext cx="4025489" cy="9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  <a:spcBef>
                <a:spcPct val="0"/>
              </a:spcBef>
            </a:pPr>
            <a:r>
              <a:rPr lang="en-US" sz="5584" spc="111">
                <a:solidFill>
                  <a:srgbClr val="00918E"/>
                </a:solidFill>
                <a:latin typeface="TC Chaddlewood"/>
              </a:rPr>
              <a:t>ARE YOU OKAY?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01068" y="1284967"/>
            <a:ext cx="10258232" cy="324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45"/>
              </a:lnSpc>
            </a:pPr>
            <a:r>
              <a:rPr lang="en-US" sz="18960">
                <a:solidFill>
                  <a:srgbClr val="303F3C"/>
                </a:solidFill>
                <a:latin typeface="Squada On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507" t="6351" r="507" b="8338"/>
          <a:stretch>
            <a:fillRect/>
          </a:stretch>
        </p:blipFill>
        <p:spPr>
          <a:xfrm rot="5400000">
            <a:off x="263519" y="6810"/>
            <a:ext cx="7090575" cy="131418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998103">
            <a:off x="12395475" y="-4229754"/>
            <a:ext cx="4470631" cy="726931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76461" y="4160418"/>
            <a:ext cx="7276973" cy="48346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699302" y="847725"/>
            <a:ext cx="855999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2441"/>
                </a:solidFill>
                <a:latin typeface="Squada One"/>
              </a:rPr>
              <a:t>What is depression?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45319" y="4611574"/>
            <a:ext cx="7359938" cy="3932327"/>
            <a:chOff x="0" y="0"/>
            <a:chExt cx="9813251" cy="5243103"/>
          </a:xfrm>
        </p:grpSpPr>
        <p:sp>
          <p:nvSpPr>
            <p:cNvPr id="9" name="TextBox 9"/>
            <p:cNvSpPr txBox="1"/>
            <p:nvPr/>
          </p:nvSpPr>
          <p:spPr>
            <a:xfrm>
              <a:off x="89314" y="1626997"/>
              <a:ext cx="9723937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210">
                  <a:solidFill>
                    <a:srgbClr val="000000"/>
                  </a:solidFill>
                  <a:latin typeface="Glacial Indifference Bold"/>
                </a:rPr>
                <a:t>THAT HAVE VARIOUS SYMPTOMS: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00025"/>
              <a:ext cx="9615155" cy="1423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60"/>
                </a:lnSpc>
              </a:pPr>
              <a:r>
                <a:rPr lang="en-US" sz="8000" spc="-160">
                  <a:solidFill>
                    <a:srgbClr val="000000"/>
                  </a:solidFill>
                  <a:latin typeface="Cabin Sketch Italics"/>
                </a:rPr>
                <a:t>Mental Disorder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28767" y="2473444"/>
              <a:ext cx="6786827" cy="2769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0400" lvl="1" indent="-330200">
                <a:lnSpc>
                  <a:spcPts val="5599"/>
                </a:lnSpc>
                <a:buFont typeface="Arial"/>
                <a:buChar char="•"/>
              </a:pPr>
              <a:r>
                <a:rPr lang="en-US" sz="3999" spc="79">
                  <a:solidFill>
                    <a:srgbClr val="000000"/>
                  </a:solidFill>
                  <a:latin typeface="Glacial Indifference"/>
                </a:rPr>
                <a:t>Physic</a:t>
              </a:r>
            </a:p>
            <a:p>
              <a:pPr marL="660400" lvl="1" indent="-330200">
                <a:lnSpc>
                  <a:spcPts val="5599"/>
                </a:lnSpc>
                <a:buFont typeface="Arial"/>
                <a:buChar char="•"/>
              </a:pPr>
              <a:r>
                <a:rPr lang="en-US" sz="3999" spc="79">
                  <a:solidFill>
                    <a:srgbClr val="000000"/>
                  </a:solidFill>
                  <a:latin typeface="Glacial Indifference"/>
                </a:rPr>
                <a:t>Psychology</a:t>
              </a:r>
            </a:p>
            <a:p>
              <a:pPr marL="660400" lvl="1" indent="-330200">
                <a:lnSpc>
                  <a:spcPts val="5599"/>
                </a:lnSpc>
                <a:buFont typeface="Arial"/>
                <a:buChar char="•"/>
              </a:pPr>
              <a:r>
                <a:rPr lang="en-US" sz="3999" spc="79">
                  <a:solidFill>
                    <a:srgbClr val="000000"/>
                  </a:solidFill>
                  <a:latin typeface="Glacial Indifference"/>
                </a:rPr>
                <a:t>Social Behaviour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57052">
            <a:off x="17391188" y="3780753"/>
            <a:ext cx="4546244" cy="97768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720213" y="592598"/>
            <a:ext cx="3880016" cy="3880016"/>
            <a:chOff x="0" y="0"/>
            <a:chExt cx="5173354" cy="5173354"/>
          </a:xfrm>
        </p:grpSpPr>
        <p:sp>
          <p:nvSpPr>
            <p:cNvPr id="4" name="TextBox 4"/>
            <p:cNvSpPr txBox="1"/>
            <p:nvPr/>
          </p:nvSpPr>
          <p:spPr>
            <a:xfrm>
              <a:off x="1631543" y="1650346"/>
              <a:ext cx="1910269" cy="17107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92"/>
                </a:lnSpc>
              </a:pPr>
              <a:r>
                <a:rPr lang="en-US" sz="7637">
                  <a:solidFill>
                    <a:srgbClr val="002441"/>
                  </a:solidFill>
                  <a:latin typeface="Squada One"/>
                </a:rPr>
                <a:t>91%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5173354" cy="5173354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DC34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-111613" y="17180"/>
                <a:ext cx="2660068" cy="2631982"/>
              </a:xfrm>
              <a:custGeom>
                <a:avLst/>
                <a:gdLst/>
                <a:ahLst/>
                <a:cxnLst/>
                <a:rect l="l" t="t" r="r" b="b"/>
                <a:pathLst>
                  <a:path w="2660068" h="2631982">
                    <a:moveTo>
                      <a:pt x="1699113" y="23148"/>
                    </a:moveTo>
                    <a:cubicBezTo>
                      <a:pt x="2252968" y="166153"/>
                      <a:pt x="2642871" y="661776"/>
                      <a:pt x="2651470" y="1233731"/>
                    </a:cubicBezTo>
                    <a:cubicBezTo>
                      <a:pt x="2660068" y="1805685"/>
                      <a:pt x="2285238" y="2312805"/>
                      <a:pt x="1735932" y="2472393"/>
                    </a:cubicBezTo>
                    <a:cubicBezTo>
                      <a:pt x="1186625" y="2631981"/>
                      <a:pt x="598418" y="2404650"/>
                      <a:pt x="299209" y="1917126"/>
                    </a:cubicBezTo>
                    <a:cubicBezTo>
                      <a:pt x="0" y="1429601"/>
                      <a:pt x="63638" y="802212"/>
                      <a:pt x="454648" y="384698"/>
                    </a:cubicBezTo>
                    <a:cubicBezTo>
                      <a:pt x="516565" y="317988"/>
                      <a:pt x="609444" y="289506"/>
                      <a:pt x="698115" y="310038"/>
                    </a:cubicBezTo>
                    <a:cubicBezTo>
                      <a:pt x="786786" y="330570"/>
                      <a:pt x="857694" y="396976"/>
                      <a:pt x="883989" y="484112"/>
                    </a:cubicBezTo>
                    <a:cubicBezTo>
                      <a:pt x="910284" y="571248"/>
                      <a:pt x="887946" y="665793"/>
                      <a:pt x="825434" y="731947"/>
                    </a:cubicBezTo>
                    <a:cubicBezTo>
                      <a:pt x="590828" y="982455"/>
                      <a:pt x="552645" y="1358889"/>
                      <a:pt x="732171" y="1651403"/>
                    </a:cubicBezTo>
                    <a:cubicBezTo>
                      <a:pt x="911696" y="1943918"/>
                      <a:pt x="1264620" y="2080317"/>
                      <a:pt x="1594204" y="1984564"/>
                    </a:cubicBezTo>
                    <a:cubicBezTo>
                      <a:pt x="1923788" y="1888811"/>
                      <a:pt x="2148686" y="1584539"/>
                      <a:pt x="2143527" y="1241366"/>
                    </a:cubicBezTo>
                    <a:cubicBezTo>
                      <a:pt x="2138368" y="898194"/>
                      <a:pt x="1904426" y="600820"/>
                      <a:pt x="1572113" y="515017"/>
                    </a:cubicBezTo>
                    <a:cubicBezTo>
                      <a:pt x="1483885" y="492657"/>
                      <a:pt x="1414365" y="424799"/>
                      <a:pt x="1389877" y="337138"/>
                    </a:cubicBezTo>
                    <a:cubicBezTo>
                      <a:pt x="1365389" y="249478"/>
                      <a:pt x="1389675" y="155414"/>
                      <a:pt x="1453541" y="90567"/>
                    </a:cubicBezTo>
                    <a:cubicBezTo>
                      <a:pt x="1517407" y="25719"/>
                      <a:pt x="1611089" y="0"/>
                      <a:pt x="1699113" y="23148"/>
                    </a:cubicBezTo>
                    <a:close/>
                  </a:path>
                </a:pathLst>
              </a:custGeom>
              <a:solidFill>
                <a:srgbClr val="00918E"/>
              </a:solidFill>
            </p:spPr>
          </p:sp>
        </p:grpSp>
      </p:grpSp>
      <p:sp>
        <p:nvSpPr>
          <p:cNvPr id="8" name="AutoShape 8"/>
          <p:cNvSpPr/>
          <p:nvPr/>
        </p:nvSpPr>
        <p:spPr>
          <a:xfrm rot="-5400000">
            <a:off x="8449993" y="5275082"/>
            <a:ext cx="2372829" cy="0"/>
          </a:xfrm>
          <a:prstGeom prst="line">
            <a:avLst/>
          </a:prstGeom>
          <a:ln w="47625" cap="rnd">
            <a:solidFill>
              <a:srgbClr val="00918E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6401250" y="6576448"/>
            <a:ext cx="6517941" cy="209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000000"/>
                </a:solidFill>
                <a:latin typeface="Open Sans Light"/>
              </a:rPr>
              <a:t>Indonesians who has mental disorder didn't get a proper treatment in 2018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6443" y="8986657"/>
            <a:ext cx="5447556" cy="4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545454"/>
                </a:solidFill>
                <a:latin typeface="Open Sans Light"/>
              </a:rPr>
              <a:t>Source: Fundamental Health Research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862425">
            <a:off x="-1942709" y="4369865"/>
            <a:ext cx="4546244" cy="97768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0961" b="12123"/>
          <a:stretch>
            <a:fillRect/>
          </a:stretch>
        </p:blipFill>
        <p:spPr>
          <a:xfrm rot="5400000">
            <a:off x="7192292" y="-2954953"/>
            <a:ext cx="11939561" cy="146137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243836" y="3016732"/>
            <a:ext cx="2534768" cy="260097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36021" y="3086100"/>
            <a:ext cx="2476372" cy="25316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30413" y="4076700"/>
            <a:ext cx="5210621" cy="17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 dirty="0">
                <a:latin typeface="Squada One"/>
              </a:rPr>
              <a:t>Indication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42504" y="5626613"/>
            <a:ext cx="4263405" cy="133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3802">
                <a:solidFill>
                  <a:srgbClr val="FFFFFF"/>
                </a:solidFill>
                <a:latin typeface="Open Sans Light"/>
              </a:rPr>
              <a:t>Lack of mental health facilities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79517" y="5626613"/>
            <a:ext cx="4879783" cy="133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4"/>
              </a:lnSpc>
            </a:pPr>
            <a:r>
              <a:rPr lang="en-US" sz="3802">
                <a:solidFill>
                  <a:srgbClr val="FFFFFF"/>
                </a:solidFill>
                <a:latin typeface="Open Sans Light"/>
              </a:rPr>
              <a:t>Lack of understanding mental health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57052">
            <a:off x="17283845" y="2338878"/>
            <a:ext cx="4546244" cy="9776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8295264" y="1960389"/>
            <a:ext cx="1697471" cy="24424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8532" y="7508581"/>
            <a:ext cx="8155468" cy="34994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31831" y="58564"/>
            <a:ext cx="4224338" cy="190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002441"/>
                </a:solidFill>
                <a:latin typeface="Squada One"/>
              </a:rPr>
              <a:t>Solution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9103832" y="7508581"/>
            <a:ext cx="8155468" cy="34994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24852" y="6460831"/>
            <a:ext cx="54828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303F3C"/>
                </a:solidFill>
                <a:latin typeface="Courier Prime"/>
              </a:rPr>
              <a:t>mobile-based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11701" y="6460831"/>
            <a:ext cx="59397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303F3C"/>
                </a:solidFill>
                <a:latin typeface="Courier Prime"/>
              </a:rPr>
              <a:t>expert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13151" y="4717677"/>
            <a:ext cx="906169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000" dirty="0">
                <a:solidFill>
                  <a:srgbClr val="002441"/>
                </a:solidFill>
                <a:latin typeface="Courier Prime"/>
              </a:rPr>
              <a:t>Detect Depression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8646" y="5787652"/>
            <a:ext cx="137070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400" dirty="0">
                <a:solidFill>
                  <a:srgbClr val="002441"/>
                </a:solidFill>
                <a:latin typeface="Courier Prime"/>
              </a:rPr>
              <a:t>use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57052">
            <a:off x="17283845" y="2338878"/>
            <a:ext cx="4546244" cy="97768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18356" y="193399"/>
            <a:ext cx="345128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517572" y="4677316"/>
            <a:ext cx="8704385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33634" y="5284841"/>
            <a:ext cx="5220732" cy="126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4"/>
              </a:lnSpc>
            </a:pPr>
            <a:r>
              <a:rPr lang="en-US" sz="7200" dirty="0">
                <a:solidFill>
                  <a:srgbClr val="002441"/>
                </a:solidFill>
                <a:latin typeface="Squada One"/>
              </a:rPr>
              <a:t>Expert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33634" y="7706266"/>
            <a:ext cx="568832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2441"/>
                </a:solidFill>
                <a:latin typeface="Open Sans"/>
              </a:rPr>
              <a:t>Artificial Intelligence system that can adopt expert’s knowledge so computer can solve problems like an expert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6870878" y="2509926"/>
            <a:ext cx="4546244" cy="97768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07309" y="419100"/>
            <a:ext cx="6273382" cy="59197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165547" y="1689933"/>
            <a:ext cx="2510807" cy="23464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408206" y="3912571"/>
            <a:ext cx="4025489" cy="9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  <a:spcBef>
                <a:spcPct val="0"/>
              </a:spcBef>
            </a:pPr>
            <a:r>
              <a:rPr lang="en-US" sz="5584" spc="111">
                <a:solidFill>
                  <a:srgbClr val="00918E"/>
                </a:solidFill>
                <a:latin typeface="TC Chaddlewood"/>
              </a:rPr>
              <a:t>ARE YOU OKAY?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00581" y="6459460"/>
            <a:ext cx="7286838" cy="1975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 dirty="0">
                <a:solidFill>
                  <a:srgbClr val="FFFFFF"/>
                </a:solidFill>
                <a:latin typeface="Open Sans Light"/>
              </a:rPr>
              <a:t>Application that can detect depression  using certainty factor expert system.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13871" y="3995420"/>
            <a:ext cx="4546244" cy="97768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003990" y="2943088"/>
            <a:ext cx="4546244" cy="97768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70618" y="1504157"/>
            <a:ext cx="6273382" cy="59197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97399" y="2797037"/>
            <a:ext cx="2510807" cy="23464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40058" y="5019675"/>
            <a:ext cx="4025489" cy="9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  <a:spcBef>
                <a:spcPct val="0"/>
              </a:spcBef>
            </a:pPr>
            <a:r>
              <a:rPr lang="en-US" sz="5584" spc="111">
                <a:solidFill>
                  <a:srgbClr val="00918E"/>
                </a:solidFill>
                <a:latin typeface="TC Chaddlewood"/>
              </a:rPr>
              <a:t>ARE YOU OKAY?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639" y="6908323"/>
            <a:ext cx="7286838" cy="129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 dirty="0">
                <a:solidFill>
                  <a:srgbClr val="FFFFFF"/>
                </a:solidFill>
                <a:latin typeface="Open Sans Light"/>
              </a:rPr>
              <a:t>detect depression using certainty factor expert system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6AAB88-0BC9-406F-8B4C-2744E32FF2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5" t="18148" r="27550" b="18927"/>
          <a:stretch/>
        </p:blipFill>
        <p:spPr>
          <a:xfrm>
            <a:off x="10539526" y="342900"/>
            <a:ext cx="4877856" cy="94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2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8343" b="283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13871" y="3995420"/>
            <a:ext cx="4546244" cy="97768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003990" y="2943088"/>
            <a:ext cx="4546244" cy="97768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870618" y="1504157"/>
            <a:ext cx="6273382" cy="591979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897399" y="2797037"/>
            <a:ext cx="2510807" cy="23464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140058" y="5019675"/>
            <a:ext cx="4025489" cy="9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7"/>
              </a:lnSpc>
              <a:spcBef>
                <a:spcPct val="0"/>
              </a:spcBef>
            </a:pPr>
            <a:r>
              <a:rPr lang="en-US" sz="5584" spc="111">
                <a:solidFill>
                  <a:srgbClr val="00918E"/>
                </a:solidFill>
                <a:latin typeface="TC Chaddlewood"/>
              </a:rPr>
              <a:t>ARE YOU OKAY?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6639" y="6908323"/>
            <a:ext cx="7286838" cy="1290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 dirty="0">
                <a:solidFill>
                  <a:srgbClr val="FFFFFF"/>
                </a:solidFill>
                <a:latin typeface="Open Sans Light"/>
              </a:rPr>
              <a:t>Read an article about </a:t>
            </a:r>
          </a:p>
          <a:p>
            <a:pPr algn="ctr">
              <a:lnSpc>
                <a:spcPts val="5208"/>
              </a:lnSpc>
              <a:spcBef>
                <a:spcPct val="0"/>
              </a:spcBef>
            </a:pPr>
            <a:r>
              <a:rPr lang="en-US" sz="3720" dirty="0">
                <a:solidFill>
                  <a:srgbClr val="FFFFFF"/>
                </a:solidFill>
                <a:latin typeface="Open Sans Light"/>
              </a:rPr>
              <a:t>mental health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136691" y="215898"/>
            <a:ext cx="1409435" cy="14310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30413" y="306574"/>
            <a:ext cx="2492095" cy="1340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03BA3D-612B-4094-A9DD-8E5949F1308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9" t="18148" r="27922" b="17407"/>
          <a:stretch/>
        </p:blipFill>
        <p:spPr>
          <a:xfrm>
            <a:off x="10591800" y="358140"/>
            <a:ext cx="4793924" cy="95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9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141</Words>
  <Application>Microsoft Office PowerPoint</Application>
  <PresentationFormat>Custom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Calibri</vt:lpstr>
      <vt:lpstr>Open Sans Condensed</vt:lpstr>
      <vt:lpstr>Courier Prime</vt:lpstr>
      <vt:lpstr>Open Sans Light</vt:lpstr>
      <vt:lpstr>TC Chaddlewood</vt:lpstr>
      <vt:lpstr>Squada One</vt:lpstr>
      <vt:lpstr>Glacial Indifference Bold</vt:lpstr>
      <vt:lpstr>Open Sans</vt:lpstr>
      <vt:lpstr>Arial</vt:lpstr>
      <vt:lpstr>Cabin Sketch Italics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Makanan Kaki Lima Eksotis</dc:title>
  <dc:creator>Amalazza</dc:creator>
  <cp:lastModifiedBy>faa .</cp:lastModifiedBy>
  <cp:revision>5</cp:revision>
  <dcterms:created xsi:type="dcterms:W3CDTF">2006-08-16T00:00:00Z</dcterms:created>
  <dcterms:modified xsi:type="dcterms:W3CDTF">2021-10-14T20:51:07Z</dcterms:modified>
  <dc:identifier>DAEpp7wsTaU</dc:identifier>
</cp:coreProperties>
</file>